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8" r:id="rId13"/>
    <p:sldId id="269" r:id="rId14"/>
    <p:sldId id="270" r:id="rId15"/>
    <p:sldId id="274" r:id="rId16"/>
    <p:sldId id="272" r:id="rId17"/>
    <p:sldId id="289" r:id="rId18"/>
    <p:sldId id="282" r:id="rId19"/>
    <p:sldId id="277" r:id="rId20"/>
    <p:sldId id="283" r:id="rId21"/>
    <p:sldId id="284" r:id="rId22"/>
    <p:sldId id="285" r:id="rId23"/>
    <p:sldId id="287" r:id="rId24"/>
    <p:sldId id="286" r:id="rId25"/>
    <p:sldId id="288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A8A"/>
    <a:srgbClr val="901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3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12/13/17</a:t>
            </a:fld>
            <a:endParaRPr lang="en-US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5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 smtClean="0"/>
              <a:t>Az </a:t>
            </a:r>
            <a:r>
              <a:rPr lang="hu-HU" sz="3600" dirty="0" err="1" smtClean="0"/>
              <a:t>author-topic</a:t>
            </a:r>
            <a:r>
              <a:rPr lang="hu-HU" sz="3600" dirty="0" smtClean="0"/>
              <a:t> </a:t>
            </a:r>
            <a:r>
              <a:rPr lang="hu-HU" sz="3600" dirty="0" err="1" smtClean="0"/>
              <a:t>model</a:t>
            </a:r>
            <a:r>
              <a:rPr lang="hu-HU" sz="3600" dirty="0" smtClean="0"/>
              <a:t> társadalomtudományi alkalmazása menekültekkel kapcsolatos korpuszon</a:t>
            </a:r>
            <a:endParaRPr lang="hu-HU" sz="36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Katona Eszter</a:t>
            </a:r>
          </a:p>
          <a:p>
            <a:r>
              <a:rPr lang="hu-HU" dirty="0" smtClean="0"/>
              <a:t>Témavezető: dr. </a:t>
            </a:r>
            <a:r>
              <a:rPr lang="hu-HU" dirty="0" err="1" smtClean="0"/>
              <a:t>Kmetty</a:t>
            </a:r>
            <a:r>
              <a:rPr lang="hu-HU" dirty="0" smtClean="0"/>
              <a:t> Zoltán</a:t>
            </a:r>
          </a:p>
          <a:p>
            <a:r>
              <a:rPr lang="hu-HU" dirty="0" smtClean="0"/>
              <a:t>2017. 12. 15.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70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- 50.000 cikk: 2014 szeptember - 2016 június - 25 portál- adatgyűjtés + előfeldolgozás: </a:t>
            </a:r>
            <a:r>
              <a:rPr lang="hu-HU" dirty="0" err="1"/>
              <a:t>Precognox</a:t>
            </a:r>
            <a:r>
              <a:rPr lang="hu-HU" dirty="0"/>
              <a:t>- automatikus gyűjtés: kereső/kapcsolódó rovatok- linkek </a:t>
            </a:r>
            <a:r>
              <a:rPr lang="hu-HU" dirty="0" err="1"/>
              <a:t>szűráse</a:t>
            </a:r>
            <a:r>
              <a:rPr lang="hu-HU" dirty="0"/>
              <a:t>: </a:t>
            </a:r>
            <a:r>
              <a:rPr lang="hu-HU" dirty="0" err="1"/>
              <a:t>tf-idf</a:t>
            </a:r>
            <a:r>
              <a:rPr lang="hu-HU" dirty="0"/>
              <a:t>, időbélyeg, valós </a:t>
            </a:r>
            <a:r>
              <a:rPr lang="hu-HU" dirty="0" err="1"/>
              <a:t>cik</a:t>
            </a:r>
            <a:r>
              <a:rPr lang="hu-HU" dirty="0"/>
              <a:t>- végleges korpusz: 2015 májustól</a:t>
            </a:r>
          </a:p>
        </p:txBody>
      </p:sp>
    </p:spTree>
    <p:extLst>
      <p:ext uri="{BB962C8B-B14F-4D97-AF65-F5344CB8AC3E}">
        <p14:creationId xmlns:p14="http://schemas.microsoft.com/office/powerpoint/2010/main" val="11499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866900"/>
            <a:ext cx="4462272" cy="31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Adatok előkészítése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- rossz </a:t>
            </a:r>
            <a:r>
              <a:rPr lang="hu-HU" dirty="0" err="1"/>
              <a:t>karakterkódolású</a:t>
            </a:r>
            <a:r>
              <a:rPr lang="hu-HU" dirty="0"/>
              <a:t> szövegek eltávolítása - </a:t>
            </a:r>
            <a:r>
              <a:rPr lang="hu-HU" dirty="0" err="1"/>
              <a:t>szótövezés</a:t>
            </a:r>
            <a:r>
              <a:rPr lang="hu-HU" dirty="0"/>
              <a:t>, szófaji szűrés- stopszólista- a szógyakoriság és a szavak </a:t>
            </a:r>
            <a:r>
              <a:rPr lang="hu-HU" dirty="0" err="1"/>
              <a:t>dokumentumonkénti</a:t>
            </a:r>
            <a:r>
              <a:rPr lang="hu-HU" dirty="0"/>
              <a:t> gyakorisága- tartalomszavak (</a:t>
            </a:r>
            <a:r>
              <a:rPr lang="hu-HU" dirty="0" err="1"/>
              <a:t>content</a:t>
            </a:r>
            <a:r>
              <a:rPr lang="hu-HU" dirty="0"/>
              <a:t> </a:t>
            </a:r>
            <a:r>
              <a:rPr lang="hu-HU" dirty="0" err="1"/>
              <a:t>words</a:t>
            </a:r>
            <a:r>
              <a:rPr lang="hu-HU" dirty="0"/>
              <a:t>):   1% &lt; dokumentumgyakoriság &lt; 40%   három karakternél hosszabb - az adatainkat szétbontjuk tanuló (80%) és teszt adatra (20%)- bontás: a híroldalakhoz ne tartozzon üreslista tartozzon,   a tanuló és teszt adatokhoz biztosan ugyanaz a szerző tartozzon</a:t>
            </a:r>
          </a:p>
        </p:txBody>
      </p:sp>
    </p:spTree>
    <p:extLst>
      <p:ext uri="{BB962C8B-B14F-4D97-AF65-F5344CB8AC3E}">
        <p14:creationId xmlns:p14="http://schemas.microsoft.com/office/powerpoint/2010/main" val="8035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Gensim</a:t>
            </a:r>
            <a:r>
              <a:rPr lang="hu-HU" dirty="0" smtClean="0"/>
              <a:t>, paraméterezés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Python 3.6, </a:t>
            </a:r>
            <a:r>
              <a:rPr lang="hu-HU" dirty="0" err="1"/>
              <a:t>Gensim</a:t>
            </a:r>
            <a:r>
              <a:rPr lang="hu-HU" dirty="0"/>
              <a:t>:       "</a:t>
            </a:r>
            <a:r>
              <a:rPr lang="hu-HU" dirty="0" err="1"/>
              <a:t>Topic</a:t>
            </a:r>
            <a:r>
              <a:rPr lang="hu-HU" dirty="0"/>
              <a:t> modelling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humans"cél</a:t>
            </a:r>
            <a:r>
              <a:rPr lang="hu-HU" dirty="0"/>
              <a:t>: sebesség, skálázhatóság, </a:t>
            </a:r>
            <a:r>
              <a:rPr lang="hu-HU" dirty="0" err="1"/>
              <a:t>felhasználóbarátságnum_topics</a:t>
            </a:r>
            <a:r>
              <a:rPr lang="hu-HU" dirty="0"/>
              <a:t>: a keresett látens témák számaid2word: az </a:t>
            </a:r>
            <a:r>
              <a:rPr lang="hu-HU" dirty="0" err="1"/>
              <a:t>id-kból</a:t>
            </a:r>
            <a:r>
              <a:rPr lang="hu-HU" dirty="0"/>
              <a:t> való </a:t>
            </a:r>
            <a:r>
              <a:rPr lang="hu-HU" dirty="0" err="1"/>
              <a:t>leképezés</a:t>
            </a:r>
            <a:r>
              <a:rPr lang="hu-HU" dirty="0"/>
              <a:t> a szavakra author2doc: szótár, kulcsok: szerzők nevei,      értékek: a dokumentumok, amikben a szerzőnek     szerepe van doc2author: szótár, a kulcsok a dokumentum-     azonosítók, értékek:  a szerzők neveinek </a:t>
            </a:r>
            <a:r>
              <a:rPr lang="hu-HU" dirty="0" err="1"/>
              <a:t>listáipasses</a:t>
            </a:r>
            <a:r>
              <a:rPr lang="hu-HU" dirty="0"/>
              <a:t>: ahányszor a </a:t>
            </a:r>
            <a:r>
              <a:rPr lang="hu-HU" dirty="0" err="1"/>
              <a:t>model</a:t>
            </a:r>
            <a:r>
              <a:rPr lang="hu-HU" dirty="0"/>
              <a:t> végigfut az </a:t>
            </a:r>
            <a:r>
              <a:rPr lang="hu-HU" dirty="0" err="1"/>
              <a:t>adatokoniterations</a:t>
            </a:r>
            <a:r>
              <a:rPr lang="hu-HU" dirty="0"/>
              <a:t>: </a:t>
            </a:r>
            <a:r>
              <a:rPr lang="hu-HU" dirty="0" err="1"/>
              <a:t>loopok</a:t>
            </a:r>
            <a:r>
              <a:rPr lang="hu-HU" dirty="0"/>
              <a:t> maximuma a </a:t>
            </a:r>
            <a:r>
              <a:rPr lang="hu-HU" dirty="0" err="1"/>
              <a:t>dokkumentumokonchunksize</a:t>
            </a:r>
            <a:r>
              <a:rPr lang="hu-HU" dirty="0"/>
              <a:t>: „mini-tételek” méretét szabályozza</a:t>
            </a:r>
          </a:p>
        </p:txBody>
      </p:sp>
    </p:spTree>
    <p:extLst>
      <p:ext uri="{BB962C8B-B14F-4D97-AF65-F5344CB8AC3E}">
        <p14:creationId xmlns:p14="http://schemas.microsoft.com/office/powerpoint/2010/main" val="13941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Optimális topikszám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Eredmények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849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715"/>
            <a:ext cx="12192000" cy="59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ábláza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3329"/>
              </p:ext>
            </p:extLst>
          </p:nvPr>
        </p:nvGraphicFramePr>
        <p:xfrm>
          <a:off x="0" y="-5"/>
          <a:ext cx="12192001" cy="6876626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572690"/>
                <a:gridCol w="3803927"/>
                <a:gridCol w="7815384"/>
              </a:tblGrid>
              <a:tr h="267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 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Topik neve</a:t>
                      </a:r>
                      <a:endParaRPr lang="hu-HU" sz="14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Jellemző kifejezések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00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Német bevándorláspolitika</a:t>
                      </a:r>
                      <a:endParaRPr lang="hu-HU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megoldás </a:t>
                      </a:r>
                      <a:r>
                        <a:rPr lang="hu-HU" sz="1600" dirty="0" err="1">
                          <a:effectLst/>
                        </a:rPr>
                        <a:t>merkel</a:t>
                      </a:r>
                      <a:r>
                        <a:rPr lang="hu-HU" sz="1600" dirty="0">
                          <a:effectLst/>
                        </a:rPr>
                        <a:t> nemzetközi  politika helyi segítség gazdasági kancellár</a:t>
                      </a:r>
                      <a:endParaRPr lang="hu-HU" sz="1600" dirty="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01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Bevándorlók és bevándorlás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bevándorlás menedékkérő probléma szükség munka migráció válság döntés</a:t>
                      </a:r>
                      <a:endParaRPr lang="hu-HU" sz="1600" dirty="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02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EU-s menekültpolitika kritikája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>
                          <a:effectLst/>
                        </a:rPr>
                        <a:t>brit halálbüntetés konzultáció probléma vita tagállam unió képviselő </a:t>
                      </a:r>
                      <a:endParaRPr lang="hu-HU" sz="160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03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Határátkelés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ideiglenes </a:t>
                      </a:r>
                      <a:r>
                        <a:rPr lang="hu-HU" sz="1600" dirty="0" err="1">
                          <a:effectLst/>
                        </a:rPr>
                        <a:t>röszke</a:t>
                      </a:r>
                      <a:r>
                        <a:rPr lang="hu-HU" sz="1600" dirty="0">
                          <a:effectLst/>
                        </a:rPr>
                        <a:t> csoport kerítés déli embercsempész vonat határellenőrzés </a:t>
                      </a:r>
                      <a:endParaRPr lang="hu-HU" sz="1600" dirty="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04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Kormánypolitikai érvelés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probléma politikus szükség gazdasági munka szervezet kerítés kormányfő </a:t>
                      </a:r>
                      <a:endParaRPr lang="hu-HU" sz="1600" dirty="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05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Segélyszervezetek munkája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gyerek kapcsolat család munka szervezet menedékkérő társadalom támogatás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06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EU és Törökország (migrációs együttműködés)</a:t>
                      </a:r>
                      <a:endParaRPr lang="hu-HU" sz="1400" b="1" dirty="0">
                        <a:solidFill>
                          <a:srgbClr val="454545"/>
                        </a:solidFill>
                        <a:effectLst/>
                        <a:latin typeface="Helvetica Neue" charset="0"/>
                        <a:ea typeface="Calibri" charset="0"/>
                        <a:cs typeface="Times New Roman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török megállapodás miniszter útvonal gazdasági szükség megoldás brüsszeli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07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Török helyzet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kormányfő török érdek miniszter migrációs unió gazdasági képviselő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08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Utazás, vándorlás</a:t>
                      </a:r>
                      <a:endParaRPr lang="hu-HU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vonat kapcsolat kerítés busz csoport bevándorlás pályaudvar tömeg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09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Menekülttábor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menedékkérő csoport migrációs gyerek család tábor adat menekülttábor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3562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10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Szír helyzet</a:t>
                      </a:r>
                      <a:endParaRPr lang="hu-HU" sz="14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szír katona szükség eljárás rossz fiatal háború civil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5343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11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Határzár</a:t>
                      </a:r>
                      <a:endParaRPr lang="hu-HU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kerítés eljárás tábor határzár szükség állampolgár menekülttábor menekültügyi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  <a:tr h="3562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hu-HU" sz="1400">
                          <a:effectLst/>
                        </a:rPr>
                        <a:t>12</a:t>
                      </a:r>
                      <a:endParaRPr lang="hu-HU" sz="14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400" dirty="0">
                          <a:effectLst/>
                        </a:rPr>
                        <a:t>Hajós balesetek</a:t>
                      </a:r>
                      <a:endParaRPr lang="hu-HU" sz="14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hu-HU" sz="1600" dirty="0">
                          <a:effectLst/>
                        </a:rPr>
                        <a:t>hajó olasz brit part </a:t>
                      </a:r>
                      <a:r>
                        <a:rPr lang="hu-HU" sz="1600" dirty="0" err="1">
                          <a:effectLst/>
                        </a:rPr>
                        <a:t>líbia</a:t>
                      </a:r>
                      <a:r>
                        <a:rPr lang="hu-HU" sz="1600" dirty="0">
                          <a:effectLst/>
                        </a:rPr>
                        <a:t> tenger terv külföldi </a:t>
                      </a:r>
                      <a:endParaRPr lang="hu-HU" sz="16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42383" marR="4238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87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Elméleti háttér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51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 smtClean="0"/>
              <a:t>Köszönöm a figyelmet!</a:t>
            </a:r>
            <a:endParaRPr lang="hu-HU" sz="36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Katona Eszter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Natural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endParaRPr lang="hu-HU" dirty="0" smtClean="0"/>
          </a:p>
          <a:p>
            <a:pPr lvl="1"/>
            <a:r>
              <a:rPr lang="hu-HU" dirty="0" smtClean="0"/>
              <a:t>Klasszifikáció</a:t>
            </a:r>
          </a:p>
          <a:p>
            <a:pPr lvl="1"/>
            <a:r>
              <a:rPr lang="hu-HU" dirty="0" err="1" smtClean="0"/>
              <a:t>Klaszterezés</a:t>
            </a:r>
            <a:endParaRPr lang="hu-HU" dirty="0" smtClean="0"/>
          </a:p>
          <a:p>
            <a:pPr lvl="1"/>
            <a:r>
              <a:rPr lang="hu-HU" dirty="0" smtClean="0"/>
              <a:t>Rangsorolás</a:t>
            </a:r>
          </a:p>
          <a:p>
            <a:pPr lvl="1"/>
            <a:r>
              <a:rPr lang="hu-HU" dirty="0" smtClean="0"/>
              <a:t>Dimenziócsökkentés</a:t>
            </a:r>
          </a:p>
          <a:p>
            <a:endParaRPr lang="hu-HU" dirty="0"/>
          </a:p>
          <a:p>
            <a:r>
              <a:rPr lang="hu-HU" dirty="0" smtClean="0"/>
              <a:t>Felügyelt vs. felügyeletlen</a:t>
            </a:r>
          </a:p>
        </p:txBody>
      </p:sp>
    </p:spTree>
    <p:extLst>
      <p:ext uri="{BB962C8B-B14F-4D97-AF65-F5344CB8AC3E}">
        <p14:creationId xmlns:p14="http://schemas.microsoft.com/office/powerpoint/2010/main" val="1628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Topikmodellek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8800" dirty="0" smtClean="0"/>
              <a:t>LSI </a:t>
            </a:r>
            <a:r>
              <a:rPr lang="hu-HU" sz="8800" dirty="0" smtClean="0">
                <a:sym typeface="Wingdings"/>
              </a:rPr>
              <a:t> PLSA  LDA </a:t>
            </a:r>
            <a:endParaRPr lang="hu-HU" sz="8800" dirty="0">
              <a:sym typeface="Wingdings"/>
            </a:endParaRPr>
          </a:p>
          <a:p>
            <a:pPr marL="0" indent="0">
              <a:buNone/>
            </a:pPr>
            <a:r>
              <a:rPr lang="hu-HU" sz="1200" dirty="0" err="1" smtClean="0">
                <a:sym typeface="Wingdings"/>
              </a:rPr>
              <a:t>Latent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Semantic</a:t>
            </a:r>
            <a:r>
              <a:rPr lang="hu-HU" sz="1200" dirty="0" smtClean="0">
                <a:sym typeface="Wingdings"/>
              </a:rPr>
              <a:t> Indexing </a:t>
            </a:r>
            <a:r>
              <a:rPr lang="hu-HU" sz="1100" dirty="0" smtClean="0">
                <a:sym typeface="Wingdings"/>
              </a:rPr>
              <a:t>		             </a:t>
            </a:r>
            <a:r>
              <a:rPr lang="hu-HU" sz="1200" dirty="0" err="1" smtClean="0">
                <a:sym typeface="Wingdings"/>
              </a:rPr>
              <a:t>Probabilistic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Latent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Semantic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Analysis</a:t>
            </a:r>
            <a:r>
              <a:rPr lang="hu-HU" sz="1200" dirty="0" smtClean="0">
                <a:sym typeface="Wingdings"/>
              </a:rPr>
              <a:t> 		</a:t>
            </a:r>
            <a:r>
              <a:rPr lang="hu-HU" sz="1200" dirty="0" err="1" smtClean="0">
                <a:sym typeface="Wingdings"/>
              </a:rPr>
              <a:t>Latent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Dirichlet</a:t>
            </a:r>
            <a:r>
              <a:rPr lang="hu-HU" sz="1200" dirty="0" smtClean="0">
                <a:sym typeface="Wingdings"/>
              </a:rPr>
              <a:t> </a:t>
            </a:r>
            <a:r>
              <a:rPr lang="hu-HU" sz="1200" dirty="0" err="1" smtClean="0">
                <a:sym typeface="Wingdings"/>
              </a:rPr>
              <a:t>Allocation</a:t>
            </a:r>
            <a:endParaRPr lang="hu-HU" sz="1200" dirty="0">
              <a:sym typeface="Wingdings"/>
            </a:endParaRPr>
          </a:p>
          <a:p>
            <a:pPr marL="0" indent="0">
              <a:buNone/>
            </a:pPr>
            <a:endParaRPr lang="hu-HU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hu-HU" dirty="0" smtClean="0">
                <a:sym typeface="Wingdings"/>
              </a:rPr>
              <a:t>Korrelált, dinamikus, szintaktikai, strukturális</a:t>
            </a:r>
          </a:p>
          <a:p>
            <a:pPr marL="0" indent="0">
              <a:buNone/>
            </a:pPr>
            <a:endParaRPr lang="hu-HU" dirty="0" smtClean="0">
              <a:sym typeface="Wingdings"/>
            </a:endParaRPr>
          </a:p>
          <a:p>
            <a:pPr marL="0" indent="0" algn="ctr">
              <a:buNone/>
            </a:pPr>
            <a:r>
              <a:rPr lang="hu-HU" sz="3900" dirty="0" err="1" smtClean="0">
                <a:sym typeface="Wingdings"/>
              </a:rPr>
              <a:t>Author</a:t>
            </a:r>
            <a:r>
              <a:rPr lang="hu-HU" sz="3900" dirty="0" smtClean="0">
                <a:sym typeface="Wingdings"/>
              </a:rPr>
              <a:t> </a:t>
            </a:r>
            <a:r>
              <a:rPr lang="hu-HU" sz="3900" dirty="0" err="1" smtClean="0">
                <a:sym typeface="Wingdings"/>
              </a:rPr>
              <a:t>Model</a:t>
            </a:r>
            <a:r>
              <a:rPr lang="hu-HU" sz="3900" dirty="0" smtClean="0">
                <a:sym typeface="Wingdings"/>
              </a:rPr>
              <a:t> + LDA = </a:t>
            </a:r>
            <a:r>
              <a:rPr lang="hu-HU" sz="3900" dirty="0" err="1" smtClean="0">
                <a:sym typeface="Wingdings"/>
              </a:rPr>
              <a:t>Author</a:t>
            </a:r>
            <a:r>
              <a:rPr lang="hu-HU" sz="3900" dirty="0" smtClean="0">
                <a:sym typeface="Wingdings"/>
              </a:rPr>
              <a:t> </a:t>
            </a:r>
            <a:r>
              <a:rPr lang="hu-HU" sz="3900" dirty="0" err="1" smtClean="0">
                <a:sym typeface="Wingdings"/>
              </a:rPr>
              <a:t>Topic</a:t>
            </a:r>
            <a:r>
              <a:rPr lang="hu-HU" sz="3900" dirty="0" smtClean="0">
                <a:sym typeface="Wingdings"/>
              </a:rPr>
              <a:t> </a:t>
            </a:r>
            <a:r>
              <a:rPr lang="hu-HU" sz="3900" dirty="0" err="1" smtClean="0">
                <a:sym typeface="Wingdings"/>
              </a:rPr>
              <a:t>Model</a:t>
            </a:r>
            <a:endParaRPr lang="hu-HU" sz="3900" dirty="0" smtClean="0">
              <a:sym typeface="Wingdings"/>
            </a:endParaRP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79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Author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generatív modell</a:t>
            </a:r>
          </a:p>
          <a:p>
            <a:r>
              <a:rPr lang="hu-HU" dirty="0" smtClean="0"/>
              <a:t>szerző </a:t>
            </a:r>
            <a:r>
              <a:rPr lang="hu-HU" dirty="0"/>
              <a:t>+ adott </a:t>
            </a:r>
            <a:r>
              <a:rPr lang="hu-HU" dirty="0" smtClean="0"/>
              <a:t>szóeloszlás</a:t>
            </a:r>
          </a:p>
          <a:p>
            <a:r>
              <a:rPr lang="hu-HU" dirty="0" smtClean="0"/>
              <a:t>dokumentum </a:t>
            </a:r>
            <a:r>
              <a:rPr lang="hu-HU" dirty="0"/>
              <a:t>= valószínűségeloszlások </a:t>
            </a:r>
            <a:r>
              <a:rPr lang="hu-HU" dirty="0" smtClean="0"/>
              <a:t>keveréke</a:t>
            </a:r>
          </a:p>
          <a:p>
            <a:r>
              <a:rPr lang="hu-HU" dirty="0" smtClean="0"/>
              <a:t>a </a:t>
            </a:r>
            <a:r>
              <a:rPr lang="hu-HU" dirty="0"/>
              <a:t>szerzők egy csoportja megír d </a:t>
            </a:r>
            <a:r>
              <a:rPr lang="hu-HU" dirty="0" smtClean="0"/>
              <a:t>dokumentumot</a:t>
            </a:r>
          </a:p>
          <a:p>
            <a:r>
              <a:rPr lang="hu-HU" dirty="0" smtClean="0"/>
              <a:t>a </a:t>
            </a:r>
            <a:r>
              <a:rPr lang="hu-HU" dirty="0"/>
              <a:t>dokumentum minden </a:t>
            </a:r>
            <a:r>
              <a:rPr lang="hu-HU" dirty="0" err="1"/>
              <a:t>szavához</a:t>
            </a:r>
            <a:r>
              <a:rPr lang="hu-HU" dirty="0"/>
              <a:t> véletlenszerűen </a:t>
            </a:r>
            <a:r>
              <a:rPr lang="hu-HU" dirty="0" smtClean="0"/>
              <a:t>kiválasztunk </a:t>
            </a:r>
            <a:r>
              <a:rPr lang="hu-HU" dirty="0"/>
              <a:t>egy szerzőt és egy szót a </a:t>
            </a:r>
            <a:r>
              <a:rPr lang="hu-HU" dirty="0" smtClean="0"/>
              <a:t>valószínűségi eloszlásból- </a:t>
            </a:r>
            <a:r>
              <a:rPr lang="hu-HU" dirty="0"/>
              <a:t>nem haladja meg a dokumentumban szereplő </a:t>
            </a:r>
            <a:r>
              <a:rPr lang="hu-HU" dirty="0" smtClean="0"/>
              <a:t>szavakat és </a:t>
            </a:r>
            <a:r>
              <a:rPr lang="hu-HU" dirty="0"/>
              <a:t>a dokumentum </a:t>
            </a:r>
            <a:r>
              <a:rPr lang="hu-HU" dirty="0" smtClean="0"/>
              <a:t>szerzőit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309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LDA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generatív </a:t>
            </a:r>
            <a:r>
              <a:rPr lang="hu-HU" dirty="0"/>
              <a:t>valószínűségi </a:t>
            </a:r>
            <a:r>
              <a:rPr lang="hu-HU" dirty="0" smtClean="0"/>
              <a:t>modell</a:t>
            </a:r>
          </a:p>
          <a:p>
            <a:r>
              <a:rPr lang="hu-HU" dirty="0" smtClean="0"/>
              <a:t>azt </a:t>
            </a:r>
            <a:r>
              <a:rPr lang="hu-HU" dirty="0"/>
              <a:t>feltételezi, hogy        </a:t>
            </a:r>
            <a:endParaRPr lang="hu-HU" dirty="0" smtClean="0"/>
          </a:p>
          <a:p>
            <a:r>
              <a:rPr lang="hu-HU" dirty="0" smtClean="0"/>
              <a:t>1</a:t>
            </a:r>
            <a:r>
              <a:rPr lang="hu-HU" dirty="0"/>
              <a:t>. a szavak erős szemantikai információkkal rendelkeznek        </a:t>
            </a:r>
            <a:endParaRPr lang="hu-HU" dirty="0" smtClean="0"/>
          </a:p>
          <a:p>
            <a:r>
              <a:rPr lang="hu-HU" dirty="0" smtClean="0"/>
              <a:t>2</a:t>
            </a:r>
            <a:r>
              <a:rPr lang="hu-HU" dirty="0"/>
              <a:t>. a hasonló témák -- hasonló szavak </a:t>
            </a:r>
            <a:r>
              <a:rPr lang="hu-HU" dirty="0" smtClean="0"/>
              <a:t>csoportjai</a:t>
            </a:r>
          </a:p>
          <a:p>
            <a:r>
              <a:rPr lang="hu-HU" dirty="0" smtClean="0"/>
              <a:t>látens </a:t>
            </a:r>
            <a:r>
              <a:rPr lang="hu-HU" dirty="0"/>
              <a:t>témák = gyakran együtt szereplő szavak csoportjai- előzetesen csak a témák számát határozzák meg- egy megfigyelt változó van: a dokumentumok szavai- ezekhez az inputokhoz az LDA visszaadja   a dokumentumok topikjainak megoszlását,   valamint az egyes topikok szóeloszlását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979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64" y="2657126"/>
            <a:ext cx="5376672" cy="2688336"/>
          </a:xfrm>
        </p:spPr>
      </p:pic>
    </p:spTree>
    <p:extLst>
      <p:ext uri="{BB962C8B-B14F-4D97-AF65-F5344CB8AC3E}">
        <p14:creationId xmlns:p14="http://schemas.microsoft.com/office/powerpoint/2010/main" val="15203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ATM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 - a modell egyszerre vizsgálja a dokumentum tartalmát, valamint a szerzők érdeklődését. - minden dokumentum </a:t>
            </a:r>
            <a:r>
              <a:rPr lang="hu-HU" dirty="0" err="1"/>
              <a:t>minde</a:t>
            </a:r>
            <a:r>
              <a:rPr lang="hu-HU" dirty="0"/>
              <a:t> szerzője ismert. - A modellben a szerzők foglalják el a dokumentumok helyét1. egyenletes </a:t>
            </a:r>
            <a:r>
              <a:rPr lang="hu-HU" dirty="0" err="1"/>
              <a:t>eo</a:t>
            </a:r>
            <a:r>
              <a:rPr lang="hu-HU" dirty="0"/>
              <a:t>. --  random szerzőt minden szóhoz 2. szó -- egy téma a szó szerzőjéhez tartozó téma-eloszlásból 3. minta az egyes témákhoz tartozó szavak eloszlásából- Az ATM tehát két modell ötvözése, egy-egy valószínűségi modell a szerzőkre és a topikokra. #MIT ÍRJAK MÉG LE RÓLA</a:t>
            </a:r>
            <a:r>
              <a:rPr lang="hu-HU" dirty="0" smtClean="0"/>
              <a:t>?!!</a:t>
            </a:r>
          </a:p>
          <a:p>
            <a:endParaRPr lang="hu-HU" dirty="0"/>
          </a:p>
          <a:p>
            <a:r>
              <a:rPr lang="hu-HU" dirty="0"/>
              <a:t>LDA - minden dokumentumnak egy egyedi szerzője </a:t>
            </a:r>
            <a:r>
              <a:rPr lang="hu-HU" dirty="0" err="1"/>
              <a:t>vanAM</a:t>
            </a:r>
            <a:r>
              <a:rPr lang="hu-HU" dirty="0"/>
              <a:t> - minden szerzőnek egyedi topikja </a:t>
            </a:r>
            <a:r>
              <a:rPr lang="hu-HU" dirty="0" err="1"/>
              <a:t>vanATM</a:t>
            </a:r>
            <a:r>
              <a:rPr lang="hu-HU" dirty="0"/>
              <a:t> - minden szerzőnek egyedi topikeloszlása </a:t>
            </a:r>
            <a:r>
              <a:rPr lang="hu-HU" dirty="0" smtClean="0"/>
              <a:t>van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454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Esettanulmány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5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606</Words>
  <Application>Microsoft Macintosh PowerPoint</Application>
  <PresentationFormat>Szélesvásznú</PresentationFormat>
  <Paragraphs>90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Helvetica Neue</vt:lpstr>
      <vt:lpstr>Times New Roman</vt:lpstr>
      <vt:lpstr>Wingdings</vt:lpstr>
      <vt:lpstr>Arial</vt:lpstr>
      <vt:lpstr>Office-téma</vt:lpstr>
      <vt:lpstr>Az author-topic model társadalomtudományi alkalmazása menekültekkel kapcsolatos korpuszon</vt:lpstr>
      <vt:lpstr>Elméleti háttér</vt:lpstr>
      <vt:lpstr>Machine Learning</vt:lpstr>
      <vt:lpstr>Topikmodellek</vt:lpstr>
      <vt:lpstr>Author Model</vt:lpstr>
      <vt:lpstr>LDA</vt:lpstr>
      <vt:lpstr>PowerPoint bemutató</vt:lpstr>
      <vt:lpstr>ATM</vt:lpstr>
      <vt:lpstr>Esettanulmány</vt:lpstr>
      <vt:lpstr>Adatok</vt:lpstr>
      <vt:lpstr>PowerPoint bemutató</vt:lpstr>
      <vt:lpstr>Adatok előkészítése</vt:lpstr>
      <vt:lpstr>Gensim, paraméterezés</vt:lpstr>
      <vt:lpstr>Optimális topikszám</vt:lpstr>
      <vt:lpstr>Eredmények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Köszönöm a figyelmet!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author-topic model társadalomtudományi alkalmazása menekültekkel kapcsolatos korpuszon</dc:title>
  <dc:creator>Katona Eszter</dc:creator>
  <cp:lastModifiedBy>Katona Eszter</cp:lastModifiedBy>
  <cp:revision>7</cp:revision>
  <dcterms:created xsi:type="dcterms:W3CDTF">2017-12-11T08:25:43Z</dcterms:created>
  <dcterms:modified xsi:type="dcterms:W3CDTF">2017-12-13T13:53:38Z</dcterms:modified>
</cp:coreProperties>
</file>